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298" r:id="rId5"/>
    <p:sldId id="303" r:id="rId6"/>
    <p:sldId id="396" r:id="rId7"/>
    <p:sldId id="397" r:id="rId8"/>
    <p:sldId id="398" r:id="rId9"/>
    <p:sldId id="399" r:id="rId10"/>
    <p:sldId id="954" r:id="rId11"/>
    <p:sldId id="960" r:id="rId12"/>
    <p:sldId id="961" r:id="rId13"/>
    <p:sldId id="962" r:id="rId14"/>
    <p:sldId id="963" r:id="rId15"/>
    <p:sldId id="964" r:id="rId16"/>
    <p:sldId id="965" r:id="rId17"/>
    <p:sldId id="273" r:id="rId18"/>
    <p:sldId id="678" r:id="rId19"/>
    <p:sldId id="296" r:id="rId20"/>
    <p:sldId id="967" r:id="rId21"/>
    <p:sldId id="286" r:id="rId22"/>
    <p:sldId id="949" r:id="rId23"/>
    <p:sldId id="287" r:id="rId24"/>
    <p:sldId id="606" r:id="rId25"/>
    <p:sldId id="9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1"/>
    <p:restoredTop sz="96327"/>
  </p:normalViewPr>
  <p:slideViewPr>
    <p:cSldViewPr snapToGrid="0" snapToObjects="1">
      <p:cViewPr varScale="1">
        <p:scale>
          <a:sx n="94" d="100"/>
          <a:sy n="94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DD1E7-8168-984F-9606-39C2AD6C968D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04BD7-B7D1-274D-9A6E-48758B6D0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4BD7-B7D1-274D-9A6E-48758B6D08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07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4BD7-B7D1-274D-9A6E-48758B6D08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4BD7-B7D1-274D-9A6E-48758B6D08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8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4BD7-B7D1-274D-9A6E-48758B6D08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4BD7-B7D1-274D-9A6E-48758B6D08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848E-C374-8940-8F06-9861E453AF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9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85C7-62F7-374F-A9AA-C219A6BE9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6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4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0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73AD-02B2-594D-BE4D-E4B29862C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D074B-E624-E540-A701-FE3D45259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F525-D092-1747-80BF-B32D591E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6CE-8211-C24B-B332-6377B4F3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9F6A-7F4C-6148-8AEF-C884BC2E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0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E733-36F8-6242-B683-00D53B54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05123-02CF-A347-A7BF-08C6F1777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53E4-D0FB-9C4C-8523-2F225683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0BE7-2628-3046-BD89-4380A0DC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12D6-CB7A-B640-9BEB-5AA979A7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24E9-8756-ED40-990C-734D03E4C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C9DCD-8FC4-C140-9257-E17F29AE6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588F-8F8C-0840-91A4-C8187C85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F8FE-5C62-F84D-AEA6-2332ECCA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B58B0-D070-4241-85D0-7F88FE35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30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049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AB23-63B2-8B4B-B4D2-18770025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918F6-A968-F842-890C-B2C01E96B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B7E33-42B3-4744-8508-5A175CCC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D8D5-BD44-624B-BBFF-07E3FD60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5C20-71BF-354F-AB3F-82E067E7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C9B8-617B-CF4D-B7FB-6FE11E21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9CD18-FD6C-4846-A14D-55FF36FC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57C9C-606D-1D4B-9FFE-94A026CC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59D0F-0A9E-874D-B3A9-DA05842D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4B51E-612A-FE46-A840-30BDFB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E6C-EB9C-3E44-9F1F-3B7F71B6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D5B8-B827-EF4F-93FB-D2D92755F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47CB-1D13-014D-BCC3-BD7B6E4C5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81E29-E95F-C74C-952A-5DCE8AC3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60EB2-47C3-6F46-9156-11112A892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68730-A832-214A-B2AB-55C93C40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5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83FC-8216-5645-B874-8CCEA74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B458-DF79-5D4A-A1DB-FB0584EE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576FB-6CCC-4C46-BD42-42F1ED7AA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421DD-F010-744E-9DE9-D9C9F7063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21C6A-9FDC-524F-8F4E-077AB35C1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99E3B-1CF8-B847-803E-AE9054FD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EF62F-D522-FA43-9C72-DDA6D024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14089-8DEF-9444-BE44-BD4766D2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3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C30-4CCD-E248-8AF1-B26053A9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8CA36-CEF9-594D-B2A4-A493B928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28430-7976-1840-9A6F-4237BF95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2121-289C-2842-BFFC-3823DB6C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77A17-7B7B-8449-8F93-8678CD83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F546-774D-C44B-84E4-5B3D514B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CCA0A-9779-4942-84DA-7BD1CA9A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6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8E36-F60F-AD41-9791-0C84C6B6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27E4-214D-7B4A-9B67-361264E3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EC4B-C5C5-4E43-83C4-25ED675F5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0F4A3-4199-4040-BD73-32E6CCE0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93539-D9AB-D349-B733-673FA965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43ED-6DBF-5141-B444-111BF004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E02C-6FD4-654E-A6BC-1D4164C9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EDCF5B-7B70-F446-AD3F-36B20075F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81687-AFE7-374B-835E-B236AE465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62DD7-F681-424A-AD6F-B4364543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330EF-F29D-A64B-977A-8061FC0B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06D04-57CD-5C4C-8933-07299A1E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A0E7D-7E5C-0748-BEA1-2E641B54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793AF-5DF3-FC4B-A220-BC4AF7A2A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1BEBE-954F-E744-843E-B77C06352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E4E1-7695-9643-B3D9-80DF4084B12B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909-9D10-C249-940F-5C7AC7C30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7793-E3EC-8546-8543-D24914DF1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63CB6-66BC-204D-AA4B-D77CD3DD0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70.png"/><Relationship Id="rId5" Type="http://schemas.openxmlformats.org/officeDocument/2006/relationships/image" Target="NULL"/><Relationship Id="rId10" Type="http://schemas.openxmlformats.org/officeDocument/2006/relationships/image" Target="../media/image160.png"/><Relationship Id="rId4" Type="http://schemas.openxmlformats.org/officeDocument/2006/relationships/image" Target="NULL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70.png"/><Relationship Id="rId5" Type="http://schemas.openxmlformats.org/officeDocument/2006/relationships/image" Target="NULL"/><Relationship Id="rId10" Type="http://schemas.openxmlformats.org/officeDocument/2006/relationships/image" Target="../media/image160.png"/><Relationship Id="rId4" Type="http://schemas.openxmlformats.org/officeDocument/2006/relationships/image" Target="NULL"/><Relationship Id="rId9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70.png"/><Relationship Id="rId5" Type="http://schemas.openxmlformats.org/officeDocument/2006/relationships/image" Target="NULL"/><Relationship Id="rId10" Type="http://schemas.openxmlformats.org/officeDocument/2006/relationships/image" Target="../media/image160.png"/><Relationship Id="rId4" Type="http://schemas.openxmlformats.org/officeDocument/2006/relationships/image" Target="NULL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170.png"/><Relationship Id="rId3" Type="http://schemas.openxmlformats.org/officeDocument/2006/relationships/image" Target="../media/image25.png"/><Relationship Id="rId7" Type="http://schemas.openxmlformats.org/officeDocument/2006/relationships/image" Target="../media/image21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1.png"/><Relationship Id="rId15" Type="http://schemas.openxmlformats.org/officeDocument/2006/relationships/image" Target="../media/image230.png"/><Relationship Id="rId4" Type="http://schemas.openxmlformats.org/officeDocument/2006/relationships/image" Target="NULL"/><Relationship Id="rId1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0.png"/><Relationship Id="rId15" Type="http://schemas.openxmlformats.org/officeDocument/2006/relationships/image" Target="../media/image200.png"/><Relationship Id="rId10" Type="http://schemas.openxmlformats.org/officeDocument/2006/relationships/image" Target="../media/image160.png"/><Relationship Id="rId4" Type="http://schemas.openxmlformats.org/officeDocument/2006/relationships/image" Target="NULL"/><Relationship Id="rId14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0.png"/><Relationship Id="rId15" Type="http://schemas.openxmlformats.org/officeDocument/2006/relationships/image" Target="../media/image200.png"/><Relationship Id="rId10" Type="http://schemas.openxmlformats.org/officeDocument/2006/relationships/image" Target="../media/image160.png"/><Relationship Id="rId4" Type="http://schemas.openxmlformats.org/officeDocument/2006/relationships/image" Target="NULL"/><Relationship Id="rId1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4B5F-4B95-6D4A-BDA1-9DA3D4DF5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Diffusion Maps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132B8-B95D-154D-82DE-349A07BDD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44203" y="296237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5049CE16-0A4D-BD43-BD24-A987A299D974}"/>
              </a:ext>
            </a:extLst>
          </p:cNvPr>
          <p:cNvSpPr txBox="1"/>
          <p:nvPr/>
        </p:nvSpPr>
        <p:spPr>
          <a:xfrm>
            <a:off x="5086271" y="41720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6C3CCE4-45A2-4245-8CC4-6DFC38933428}"/>
              </a:ext>
            </a:extLst>
          </p:cNvPr>
          <p:cNvSpPr txBox="1"/>
          <p:nvPr/>
        </p:nvSpPr>
        <p:spPr>
          <a:xfrm>
            <a:off x="6512527" y="286491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D105B3-B4C9-4040-AC14-E82DA1B0D745}"/>
              </a:ext>
            </a:extLst>
          </p:cNvPr>
          <p:cNvSpPr txBox="1"/>
          <p:nvPr/>
        </p:nvSpPr>
        <p:spPr>
          <a:xfrm>
            <a:off x="6486632" y="378242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AD2A88-25F9-864A-B8D7-63CF8132A578}"/>
              </a:ext>
            </a:extLst>
          </p:cNvPr>
          <p:cNvSpPr txBox="1"/>
          <p:nvPr/>
        </p:nvSpPr>
        <p:spPr>
          <a:xfrm>
            <a:off x="5253590" y="31015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.35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9DD8F53-0A65-9747-848B-512FA2FAF8EB}"/>
              </a:ext>
            </a:extLst>
          </p:cNvPr>
          <p:cNvCxnSpPr>
            <a:cxnSpLocks/>
            <a:stCxn id="67" idx="4"/>
            <a:endCxn id="24" idx="6"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2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985"/>
          <a:stretch/>
        </p:blipFill>
        <p:spPr>
          <a:xfrm>
            <a:off x="4883543" y="1812035"/>
            <a:ext cx="778936" cy="60768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44203" y="296237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97213-0E2A-284E-B2CD-B0A2E79BA861}"/>
              </a:ext>
            </a:extLst>
          </p:cNvPr>
          <p:cNvSpPr txBox="1"/>
          <p:nvPr/>
        </p:nvSpPr>
        <p:spPr>
          <a:xfrm>
            <a:off x="8219661" y="578213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66C3CCE4-45A2-4245-8CC4-6DFC38933428}"/>
              </a:ext>
            </a:extLst>
          </p:cNvPr>
          <p:cNvSpPr txBox="1"/>
          <p:nvPr/>
        </p:nvSpPr>
        <p:spPr>
          <a:xfrm>
            <a:off x="6512527" y="286491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D105B3-B4C9-4040-AC14-E82DA1B0D745}"/>
              </a:ext>
            </a:extLst>
          </p:cNvPr>
          <p:cNvSpPr txBox="1"/>
          <p:nvPr/>
        </p:nvSpPr>
        <p:spPr>
          <a:xfrm>
            <a:off x="7230638" y="3349575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D77DA4-AA07-6148-8EB1-0018FE2F68BE}"/>
              </a:ext>
            </a:extLst>
          </p:cNvPr>
          <p:cNvSpPr txBox="1"/>
          <p:nvPr/>
        </p:nvSpPr>
        <p:spPr>
          <a:xfrm>
            <a:off x="8474760" y="31154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6229EB-F919-8B47-8F2D-A84FC5590CED}"/>
              </a:ext>
            </a:extLst>
          </p:cNvPr>
          <p:cNvCxnSpPr>
            <a:cxnSpLocks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2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985"/>
          <a:stretch/>
        </p:blipFill>
        <p:spPr>
          <a:xfrm>
            <a:off x="4883543" y="1812035"/>
            <a:ext cx="778936" cy="60768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44203" y="296237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97213-0E2A-284E-B2CD-B0A2E79BA861}"/>
              </a:ext>
            </a:extLst>
          </p:cNvPr>
          <p:cNvSpPr txBox="1"/>
          <p:nvPr/>
        </p:nvSpPr>
        <p:spPr>
          <a:xfrm>
            <a:off x="8219661" y="578213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66C3CCE4-45A2-4245-8CC4-6DFC38933428}"/>
              </a:ext>
            </a:extLst>
          </p:cNvPr>
          <p:cNvSpPr txBox="1"/>
          <p:nvPr/>
        </p:nvSpPr>
        <p:spPr>
          <a:xfrm>
            <a:off x="5018003" y="507849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D77DA4-AA07-6148-8EB1-0018FE2F68BE}"/>
              </a:ext>
            </a:extLst>
          </p:cNvPr>
          <p:cNvSpPr txBox="1"/>
          <p:nvPr/>
        </p:nvSpPr>
        <p:spPr>
          <a:xfrm>
            <a:off x="6712671" y="526315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6229EB-F919-8B47-8F2D-A84FC5590CED}"/>
              </a:ext>
            </a:extLst>
          </p:cNvPr>
          <p:cNvCxnSpPr>
            <a:cxnSpLocks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3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37866" y="363910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319010" y="24140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010" y="2414006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9DD8F53-0A65-9747-848B-512FA2FAF8EB}"/>
              </a:ext>
            </a:extLst>
          </p:cNvPr>
          <p:cNvCxnSpPr>
            <a:cxnSpLocks/>
            <a:stCxn id="67" idx="4"/>
            <a:endCxn id="24" idx="6"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73435C-8141-454C-AE8A-F505C6273BD5}"/>
              </a:ext>
            </a:extLst>
          </p:cNvPr>
          <p:cNvSpPr txBox="1"/>
          <p:nvPr/>
        </p:nvSpPr>
        <p:spPr>
          <a:xfrm>
            <a:off x="6497938" y="160723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t=1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44FC4E-A6F4-1C49-A2D0-17E0511A7067}"/>
              </a:ext>
            </a:extLst>
          </p:cNvPr>
          <p:cNvSpPr txBox="1"/>
          <p:nvPr/>
        </p:nvSpPr>
        <p:spPr>
          <a:xfrm>
            <a:off x="5635746" y="3040472"/>
            <a:ext cx="55005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.35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203A2-73E3-7643-AECF-11B72D82DF1E}"/>
              </a:ext>
            </a:extLst>
          </p:cNvPr>
          <p:cNvSpPr txBox="1"/>
          <p:nvPr/>
        </p:nvSpPr>
        <p:spPr>
          <a:xfrm>
            <a:off x="5039808" y="5793137"/>
            <a:ext cx="55005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7FAFE6-9A48-7D48-8186-737FAD8C14B8}"/>
              </a:ext>
            </a:extLst>
          </p:cNvPr>
          <p:cNvSpPr txBox="1"/>
          <p:nvPr/>
        </p:nvSpPr>
        <p:spPr>
          <a:xfrm>
            <a:off x="7440701" y="3026135"/>
            <a:ext cx="38898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3B5C4-1E53-1846-A5B3-A38A27EDAE5A}"/>
              </a:ext>
            </a:extLst>
          </p:cNvPr>
          <p:cNvSpPr txBox="1"/>
          <p:nvPr/>
        </p:nvSpPr>
        <p:spPr>
          <a:xfrm>
            <a:off x="7232532" y="3870205"/>
            <a:ext cx="38898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B2FD370-899E-A24B-A131-EDF58DB37582}"/>
                  </a:ext>
                </a:extLst>
              </p:cNvPr>
              <p:cNvSpPr/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B2FD370-899E-A24B-A131-EDF58DB37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blipFill>
                <a:blip r:embed="rId15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A3F63EDE-4511-D44F-B9E1-5994001F6353}"/>
                  </a:ext>
                </a:extLst>
              </p:cNvPr>
              <p:cNvSpPr/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A3F63EDE-4511-D44F-B9E1-5994001F6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blipFill>
                <a:blip r:embed="rId16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09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44203" y="296237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9DD8F53-0A65-9747-848B-512FA2FAF8EB}"/>
              </a:ext>
            </a:extLst>
          </p:cNvPr>
          <p:cNvCxnSpPr>
            <a:cxnSpLocks/>
            <a:stCxn id="67" idx="4"/>
            <a:endCxn id="24" idx="6"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73435C-8141-454C-AE8A-F505C6273BD5}"/>
              </a:ext>
            </a:extLst>
          </p:cNvPr>
          <p:cNvSpPr txBox="1"/>
          <p:nvPr/>
        </p:nvSpPr>
        <p:spPr>
          <a:xfrm>
            <a:off x="6305803" y="1736137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t=2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44FC4E-A6F4-1C49-A2D0-17E0511A7067}"/>
              </a:ext>
            </a:extLst>
          </p:cNvPr>
          <p:cNvSpPr txBox="1"/>
          <p:nvPr/>
        </p:nvSpPr>
        <p:spPr>
          <a:xfrm>
            <a:off x="5505586" y="3040472"/>
            <a:ext cx="77893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.3075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203A2-73E3-7643-AECF-11B72D82DF1E}"/>
              </a:ext>
            </a:extLst>
          </p:cNvPr>
          <p:cNvSpPr txBox="1"/>
          <p:nvPr/>
        </p:nvSpPr>
        <p:spPr>
          <a:xfrm>
            <a:off x="4932464" y="5764211"/>
            <a:ext cx="9436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.0575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7FAFE6-9A48-7D48-8186-737FAD8C14B8}"/>
              </a:ext>
            </a:extLst>
          </p:cNvPr>
          <p:cNvSpPr txBox="1"/>
          <p:nvPr/>
        </p:nvSpPr>
        <p:spPr>
          <a:xfrm>
            <a:off x="7241223" y="3040055"/>
            <a:ext cx="7899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3B5C4-1E53-1846-A5B3-A38A27EDAE5A}"/>
              </a:ext>
            </a:extLst>
          </p:cNvPr>
          <p:cNvSpPr txBox="1"/>
          <p:nvPr/>
        </p:nvSpPr>
        <p:spPr>
          <a:xfrm>
            <a:off x="7232532" y="3870205"/>
            <a:ext cx="6130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922673-1C8E-9742-A292-0D6B2022B649}"/>
              </a:ext>
            </a:extLst>
          </p:cNvPr>
          <p:cNvSpPr txBox="1"/>
          <p:nvPr/>
        </p:nvSpPr>
        <p:spPr>
          <a:xfrm>
            <a:off x="8729348" y="3614879"/>
            <a:ext cx="6346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.185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0B47C6-9C88-6042-8C9F-03E17E4ED311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41" name="Content Placeholder 7">
              <a:extLst>
                <a:ext uri="{FF2B5EF4-FFF2-40B4-BE49-F238E27FC236}">
                  <a16:creationId xmlns:a16="http://schemas.microsoft.com/office/drawing/2014/main" id="{A439CCE8-9A28-294F-86EE-0BA91659F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22E7A55-95E4-8B4B-9EE3-2596CA7A386C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BB499C5A-C43E-3F47-B070-8BDAD8C4ABDD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9EC44B8-6B20-D44B-931D-B46908C68AFF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6615B0A9-5DDC-B84C-A3E4-4CF35B48549F}"/>
                    </a:ext>
                  </a:extLst>
                </p:cNvPr>
                <p:cNvSpPr/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6615B0A9-5DDC-B84C-A3E4-4CF35B4854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blipFill>
                  <a:blip r:embed="rId14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7930347F-88BB-D943-8A87-32064F440672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7930347F-88BB-D943-8A87-32064F4406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15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806FF8B-4722-8D4F-AE58-78452072B0E0}"/>
                </a:ext>
              </a:extLst>
            </p:cNvPr>
            <p:cNvCxnSpPr>
              <a:stCxn id="42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DC4BE6-231D-BE46-8F5A-AEAF21554BE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8F1906-20E0-0F4D-97E4-0959D8FF1164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5E10BDD1-A83E-B141-A127-96FD01B93DB1}"/>
                  </a:ext>
                </a:extLst>
              </p:cNvPr>
              <p:cNvSpPr/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5E10BDD1-A83E-B141-A127-96FD01B93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blipFill>
                <a:blip r:embed="rId16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DB78476-0E7E-E048-9344-81BCC41A1039}"/>
                  </a:ext>
                </a:extLst>
              </p:cNvPr>
              <p:cNvSpPr/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DB78476-0E7E-E048-9344-81BCC41A1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blipFill>
                <a:blip r:embed="rId17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7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05" y="6081439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5101245" y="578213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3C4B0E-BC50-BE45-919B-0C15605D3EFD}"/>
              </a:ext>
            </a:extLst>
          </p:cNvPr>
          <p:cNvSpPr txBox="1">
            <a:spLocks/>
          </p:cNvSpPr>
          <p:nvPr/>
        </p:nvSpPr>
        <p:spPr>
          <a:xfrm>
            <a:off x="1944203" y="296237"/>
            <a:ext cx="83035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Transition Probabilities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653A07-F677-164D-A90D-9C2E8F7C5B3C}"/>
              </a:ext>
            </a:extLst>
          </p:cNvPr>
          <p:cNvSpPr/>
          <p:nvPr/>
        </p:nvSpPr>
        <p:spPr>
          <a:xfrm>
            <a:off x="5662479" y="3025474"/>
            <a:ext cx="427184" cy="427184"/>
          </a:xfrm>
          <a:prstGeom prst="ellipse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543A8D-9A6C-9A4A-841D-33176A604A1A}"/>
              </a:ext>
            </a:extLst>
          </p:cNvPr>
          <p:cNvSpPr/>
          <p:nvPr/>
        </p:nvSpPr>
        <p:spPr>
          <a:xfrm>
            <a:off x="7390926" y="3015837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FE16F1-217C-4B4F-9B2C-27AF59491B29}"/>
              </a:ext>
            </a:extLst>
          </p:cNvPr>
          <p:cNvSpPr/>
          <p:nvPr/>
        </p:nvSpPr>
        <p:spPr>
          <a:xfrm>
            <a:off x="7209003" y="3846398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6E9497-6E5E-F749-BC28-75912D16A15F}"/>
              </a:ext>
            </a:extLst>
          </p:cNvPr>
          <p:cNvSpPr/>
          <p:nvPr/>
        </p:nvSpPr>
        <p:spPr>
          <a:xfrm>
            <a:off x="8960672" y="358595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E82E45-B9BE-CD44-B53F-CED988C5E2F0}"/>
              </a:ext>
            </a:extLst>
          </p:cNvPr>
          <p:cNvCxnSpPr>
            <a:stCxn id="64" idx="4"/>
            <a:endCxn id="24" idx="0"/>
          </p:cNvCxnSpPr>
          <p:nvPr/>
        </p:nvCxnSpPr>
        <p:spPr>
          <a:xfrm flipH="1">
            <a:off x="5314837" y="3452658"/>
            <a:ext cx="561234" cy="2329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749DD0-BAF5-DF4F-8249-5660E84B042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6089663" y="3229429"/>
            <a:ext cx="1301263" cy="96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0F60B6-60C0-9C4E-8779-79B0AB06FE39}"/>
              </a:ext>
            </a:extLst>
          </p:cNvPr>
          <p:cNvCxnSpPr>
            <a:cxnSpLocks/>
            <a:stCxn id="64" idx="5"/>
            <a:endCxn id="66" idx="2"/>
          </p:cNvCxnSpPr>
          <p:nvPr/>
        </p:nvCxnSpPr>
        <p:spPr>
          <a:xfrm>
            <a:off x="6027103" y="3390098"/>
            <a:ext cx="1181900" cy="6698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A856506-FE8E-FC4D-A2B3-0ACB2A0283C8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>
            <a:off x="7818110" y="3229429"/>
            <a:ext cx="1205122" cy="4190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9D8108-D9EA-3148-AA7E-3294DC672032}"/>
              </a:ext>
            </a:extLst>
          </p:cNvPr>
          <p:cNvCxnSpPr>
            <a:cxnSpLocks/>
            <a:stCxn id="66" idx="6"/>
            <a:endCxn id="67" idx="3"/>
          </p:cNvCxnSpPr>
          <p:nvPr/>
        </p:nvCxnSpPr>
        <p:spPr>
          <a:xfrm flipV="1">
            <a:off x="7636187" y="3950577"/>
            <a:ext cx="1387045" cy="109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/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24FCF8-7C0D-6D4A-AF8A-51BFEC396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54" y="2496806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/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D6A8BF-74ED-D046-B0B2-94F9B6CF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35" y="2537736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/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E66925-E7E3-0646-8CC8-36667F0D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12" y="4224537"/>
                <a:ext cx="59176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/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9FE16-33C7-4344-A1A9-8C3D188D2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12" y="3665283"/>
                <a:ext cx="591765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9DD8F53-0A65-9747-848B-512FA2FAF8EB}"/>
              </a:ext>
            </a:extLst>
          </p:cNvPr>
          <p:cNvCxnSpPr>
            <a:cxnSpLocks/>
            <a:stCxn id="67" idx="4"/>
            <a:endCxn id="24" idx="6"/>
          </p:cNvCxnSpPr>
          <p:nvPr/>
        </p:nvCxnSpPr>
        <p:spPr>
          <a:xfrm flipH="1">
            <a:off x="5528429" y="4013137"/>
            <a:ext cx="3645835" cy="19825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73435C-8141-454C-AE8A-F505C6273BD5}"/>
              </a:ext>
            </a:extLst>
          </p:cNvPr>
          <p:cNvSpPr txBox="1"/>
          <p:nvPr/>
        </p:nvSpPr>
        <p:spPr>
          <a:xfrm>
            <a:off x="5505586" y="1751661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t=10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44FC4E-A6F4-1C49-A2D0-17E0511A7067}"/>
              </a:ext>
            </a:extLst>
          </p:cNvPr>
          <p:cNvSpPr txBox="1"/>
          <p:nvPr/>
        </p:nvSpPr>
        <p:spPr>
          <a:xfrm>
            <a:off x="5505586" y="3040472"/>
            <a:ext cx="77893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203A2-73E3-7643-AECF-11B72D82DF1E}"/>
              </a:ext>
            </a:extLst>
          </p:cNvPr>
          <p:cNvSpPr txBox="1"/>
          <p:nvPr/>
        </p:nvSpPr>
        <p:spPr>
          <a:xfrm>
            <a:off x="4883543" y="5791767"/>
            <a:ext cx="9436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.104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7FAFE6-9A48-7D48-8186-737FAD8C14B8}"/>
              </a:ext>
            </a:extLst>
          </p:cNvPr>
          <p:cNvSpPr txBox="1"/>
          <p:nvPr/>
        </p:nvSpPr>
        <p:spPr>
          <a:xfrm>
            <a:off x="7241223" y="3040055"/>
            <a:ext cx="7899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3B5C4-1E53-1846-A5B3-A38A27EDAE5A}"/>
              </a:ext>
            </a:extLst>
          </p:cNvPr>
          <p:cNvSpPr txBox="1"/>
          <p:nvPr/>
        </p:nvSpPr>
        <p:spPr>
          <a:xfrm>
            <a:off x="7232532" y="3870205"/>
            <a:ext cx="6130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922673-1C8E-9742-A292-0D6B2022B649}"/>
              </a:ext>
            </a:extLst>
          </p:cNvPr>
          <p:cNvSpPr txBox="1"/>
          <p:nvPr/>
        </p:nvSpPr>
        <p:spPr>
          <a:xfrm>
            <a:off x="8729348" y="3614879"/>
            <a:ext cx="6346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.224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6D2338-D5EF-0E4B-85A6-BA7818B7DEB4}"/>
              </a:ext>
            </a:extLst>
          </p:cNvPr>
          <p:cNvGrpSpPr/>
          <p:nvPr/>
        </p:nvGrpSpPr>
        <p:grpSpPr>
          <a:xfrm>
            <a:off x="1865553" y="3228706"/>
            <a:ext cx="2525335" cy="2168272"/>
            <a:chOff x="2639332" y="683736"/>
            <a:chExt cx="5611915" cy="4818434"/>
          </a:xfrm>
        </p:grpSpPr>
        <p:pic>
          <p:nvPicPr>
            <p:cNvPr id="41" name="Content Placeholder 7">
              <a:extLst>
                <a:ext uri="{FF2B5EF4-FFF2-40B4-BE49-F238E27FC236}">
                  <a16:creationId xmlns:a16="http://schemas.microsoft.com/office/drawing/2014/main" id="{2B05A332-E996-3C4F-989E-8B5D173B0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20F1A70-5D5D-DD49-A985-0048F014888D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34B2413B-B605-8447-9FAB-F6784D16C29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3CC40FE-F5B6-1B4F-8FE5-4F307BD27D36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D84DE943-E350-8E4F-8ADE-0044A5E4C6EB}"/>
                    </a:ext>
                  </a:extLst>
                </p:cNvPr>
                <p:cNvSpPr/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D84DE943-E350-8E4F-8ADE-0044A5E4C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087" y="1150997"/>
                  <a:ext cx="786097" cy="957935"/>
                </a:xfrm>
                <a:prstGeom prst="roundRect">
                  <a:avLst/>
                </a:prstGeom>
                <a:blipFill>
                  <a:blip r:embed="rId14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5AC14688-FA1C-434C-867E-118C77BA3C6D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5AC14688-FA1C-434C-867E-118C77BA3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15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38B6E4-86A5-D34A-A59E-A85DDBC14D61}"/>
                </a:ext>
              </a:extLst>
            </p:cNvPr>
            <p:cNvCxnSpPr>
              <a:stCxn id="42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99533B-127C-764D-B341-6CFEC2AFD4A3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E3DA9A-3E42-8C41-9676-CFA2055ED7F1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1A8B4B96-B7BE-3541-8A50-95FA32046958}"/>
                  </a:ext>
                </a:extLst>
              </p:cNvPr>
              <p:cNvSpPr/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1A8B4B96-B7BE-3541-8A50-95FA32046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56" y="3911415"/>
                <a:ext cx="353740" cy="431066"/>
              </a:xfrm>
              <a:prstGeom prst="roundRect">
                <a:avLst/>
              </a:prstGeom>
              <a:blipFill>
                <a:blip r:embed="rId16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193AE89-37D2-DD4C-8C90-640572B911AD}"/>
                  </a:ext>
                </a:extLst>
              </p:cNvPr>
              <p:cNvSpPr/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193AE89-37D2-DD4C-8C90-640572B9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240" y="3609431"/>
                <a:ext cx="353740" cy="431066"/>
              </a:xfrm>
              <a:prstGeom prst="roundRect">
                <a:avLst/>
              </a:prstGeom>
              <a:blipFill>
                <a:blip r:embed="rId17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4DF4-A297-8E40-B9C6-9A52FA4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Diffusion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90D54-49C5-0E45-B21D-A6A5F505B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6578" cy="4351338"/>
              </a:xfrm>
            </p:spPr>
            <p:txBody>
              <a:bodyPr/>
              <a:lstStyle/>
              <a:p>
                <a:r>
                  <a:rPr lang="en-US" dirty="0"/>
                  <a:t>Diffusion operators define </a:t>
                </a:r>
                <a:r>
                  <a:rPr lang="en-US" b="1" dirty="0"/>
                  <a:t>Markov Chains</a:t>
                </a:r>
              </a:p>
              <a:p>
                <a:r>
                  <a:rPr lang="en-US" dirty="0"/>
                  <a:t>Right eigenvectors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unequal to left eigenvectors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left eigenvector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steady state vector </a:t>
                </a:r>
              </a:p>
              <a:p>
                <a:r>
                  <a:rPr lang="en-US" dirty="0"/>
                  <a:t>The right eigenvector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trivial </a:t>
                </a:r>
                <a:r>
                  <a:rPr lang="en-US" dirty="0"/>
                  <a:t>unless graph is disconnected</a:t>
                </a:r>
              </a:p>
              <a:p>
                <a:r>
                  <a:rPr lang="en-US" dirty="0"/>
                  <a:t>Powering a diffusion operator is equivalent to </a:t>
                </a:r>
                <a:r>
                  <a:rPr lang="en-US" b="1" dirty="0"/>
                  <a:t>powering only its eigenvalues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90D54-49C5-0E45-B21D-A6A5F505B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6578" cy="4351338"/>
              </a:xfrm>
              <a:blipFill>
                <a:blip r:embed="rId3"/>
                <a:stretch>
                  <a:fillRect l="-10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08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DM = Eigenvectors of Markov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Diffusion MAP </a:t>
            </a:r>
            <a:r>
              <a:rPr lang="en-US" dirty="0"/>
              <a:t>is the set of eigenvectors of the Markov matrix</a:t>
            </a:r>
          </a:p>
          <a:p>
            <a:r>
              <a:rPr lang="en-US" dirty="0"/>
              <a:t>Unlike PCA which finds the linear paths of greatest variation </a:t>
            </a:r>
          </a:p>
          <a:p>
            <a:r>
              <a:rPr lang="en-US" dirty="0"/>
              <a:t>Eigenvalues similar to PCA explain the extent of variation explained by the diffusion component</a:t>
            </a:r>
          </a:p>
          <a:p>
            <a:r>
              <a:rPr lang="en-US" dirty="0"/>
              <a:t>But first diffusion vector has a special meaning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2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Diffusion Maps = weighted right eigenvectors</a:t>
            </a:r>
            <a:br>
              <a:rPr lang="en-US" sz="3600" dirty="0">
                <a:latin typeface="Avenir Book" charset="0"/>
                <a:ea typeface="Avenir Book" charset="0"/>
                <a:cs typeface="Avenir Book" charset="0"/>
              </a:rPr>
            </a:b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072" y="2420437"/>
            <a:ext cx="6107230" cy="3594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7026" y="6192793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8E8E4-0B14-8046-92C7-C03A4F74A9F6}"/>
              </a:ext>
            </a:extLst>
          </p:cNvPr>
          <p:cNvSpPr/>
          <p:nvPr/>
        </p:nvSpPr>
        <p:spPr>
          <a:xfrm>
            <a:off x="3076833" y="2236573"/>
            <a:ext cx="988540" cy="2990335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C217-8787-6A42-A15E-A73DEE1754BE}"/>
              </a:ext>
            </a:extLst>
          </p:cNvPr>
          <p:cNvSpPr txBox="1"/>
          <p:nvPr/>
        </p:nvSpPr>
        <p:spPr>
          <a:xfrm>
            <a:off x="2340092" y="1774507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dirty="0"/>
              <a:t>trivial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EF817-B539-C046-8B88-DE7C33BACF6D}"/>
              </a:ext>
            </a:extLst>
          </p:cNvPr>
          <p:cNvSpPr txBox="1"/>
          <p:nvPr/>
        </p:nvSpPr>
        <p:spPr>
          <a:xfrm>
            <a:off x="8126629" y="3547074"/>
            <a:ext cx="1765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eigenvectors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498AB-D472-3249-A99F-AB02A594ABE8}"/>
              </a:ext>
            </a:extLst>
          </p:cNvPr>
          <p:cNvSpPr txBox="1"/>
          <p:nvPr/>
        </p:nvSpPr>
        <p:spPr>
          <a:xfrm>
            <a:off x="8184144" y="2388048"/>
            <a:ext cx="1650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eigenvalues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77E7C-1EE8-4743-B855-99480BF092E8}"/>
              </a:ext>
            </a:extLst>
          </p:cNvPr>
          <p:cNvSpPr txBox="1"/>
          <p:nvPr/>
        </p:nvSpPr>
        <p:spPr>
          <a:xfrm>
            <a:off x="8126629" y="4592682"/>
            <a:ext cx="1639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n:</a:t>
            </a:r>
            <a:r>
              <a:rPr lang="zh-CN" altLang="en-US" sz="2000" dirty="0"/>
              <a:t> </a:t>
            </a:r>
            <a:r>
              <a:rPr lang="en-US" altLang="zh-CN" sz="2000" dirty="0"/>
              <a:t>sample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CD458A-5E81-0FE6-152F-D1B9CD6C60F9}"/>
              </a:ext>
            </a:extLst>
          </p:cNvPr>
          <p:cNvSpPr txBox="1">
            <a:spLocks/>
          </p:cNvSpPr>
          <p:nvPr/>
        </p:nvSpPr>
        <p:spPr>
          <a:xfrm>
            <a:off x="838200" y="802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eigendecompositions</a:t>
            </a:r>
            <a:r>
              <a:rPr lang="en-US" sz="2800" dirty="0"/>
              <a:t> of powered Markov Matrix</a:t>
            </a:r>
          </a:p>
        </p:txBody>
      </p:sp>
    </p:spTree>
    <p:extLst>
      <p:ext uri="{BB962C8B-B14F-4D97-AF65-F5344CB8AC3E}">
        <p14:creationId xmlns:p14="http://schemas.microsoft.com/office/powerpoint/2010/main" val="15051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Powering: Spectral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851901"/>
            <a:ext cx="5994400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8801" y="5812002"/>
            <a:ext cx="343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“Low pass filters” the eigenvalues</a:t>
            </a:r>
          </a:p>
        </p:txBody>
      </p:sp>
    </p:spTree>
    <p:extLst>
      <p:ext uri="{BB962C8B-B14F-4D97-AF65-F5344CB8AC3E}">
        <p14:creationId xmlns:p14="http://schemas.microsoft.com/office/powerpoint/2010/main" val="34933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 is Misleading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250" b="9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365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3616-3ACB-324E-8ADD-1514A146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2599-1F78-B841-B8CC-E248BF902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1 an eigenvalue? </a:t>
            </a:r>
          </a:p>
          <a:p>
            <a:r>
              <a:rPr lang="en-US" dirty="0"/>
              <a:t>Why is the left first eigenvector a steady state distribution?</a:t>
            </a:r>
          </a:p>
          <a:p>
            <a:r>
              <a:rPr lang="en-US" dirty="0"/>
              <a:t>Why is this a density estimate?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74C0E-3CBD-A84B-944E-9C3CB8B9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98" y="3537254"/>
            <a:ext cx="4053444" cy="2695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7645-0AB6-1F47-BAD9-E2B4BE87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2" y="3429000"/>
            <a:ext cx="2346389" cy="3151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3F65B-CA4B-1647-B8EB-430280C80494}"/>
              </a:ext>
            </a:extLst>
          </p:cNvPr>
          <p:cNvSpPr txBox="1"/>
          <p:nvPr/>
        </p:nvSpPr>
        <p:spPr>
          <a:xfrm>
            <a:off x="7753824" y="4769708"/>
            <a:ext cx="337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steady state of a </a:t>
            </a:r>
            <a:r>
              <a:rPr lang="en-US" altLang="zh-CN" dirty="0"/>
              <a:t>Markov</a:t>
            </a:r>
            <a:r>
              <a:rPr lang="en-US" dirty="0"/>
              <a:t> matrix  is an </a:t>
            </a:r>
            <a:r>
              <a:rPr lang="en-US" b="1" dirty="0"/>
              <a:t>eigenvector with eigenvalue 1</a:t>
            </a:r>
            <a:r>
              <a:rPr lang="en-US" dirty="0"/>
              <a:t>, such that the entries are positive and sum to 1.</a:t>
            </a:r>
          </a:p>
        </p:txBody>
      </p:sp>
    </p:spTree>
    <p:extLst>
      <p:ext uri="{BB962C8B-B14F-4D97-AF65-F5344CB8AC3E}">
        <p14:creationId xmlns:p14="http://schemas.microsoft.com/office/powerpoint/2010/main" val="56888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152" y="5478"/>
            <a:ext cx="10515600" cy="1325563"/>
          </a:xfrm>
        </p:spPr>
        <p:txBody>
          <a:bodyPr/>
          <a:lstStyle/>
          <a:p>
            <a:r>
              <a:rPr lang="en-US" dirty="0"/>
              <a:t>Uncoiling the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06" y="1911350"/>
            <a:ext cx="326390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905" y="2107001"/>
            <a:ext cx="4816087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5157627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First non-trivial eigenvector DM1 tracks the most prominent non-linear 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7FAAF-F484-FD4A-9891-B229412B35C8}"/>
              </a:ext>
            </a:extLst>
          </p:cNvPr>
          <p:cNvSpPr txBox="1"/>
          <p:nvPr/>
        </p:nvSpPr>
        <p:spPr>
          <a:xfrm>
            <a:off x="2065281" y="1348503"/>
            <a:ext cx="289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dirty="0"/>
              <a:t>Swiss</a:t>
            </a:r>
            <a:r>
              <a:rPr lang="zh-CN" altLang="en-US" sz="2400" dirty="0"/>
              <a:t> </a:t>
            </a:r>
            <a:r>
              <a:rPr lang="en-US" altLang="zh-CN" sz="2400" dirty="0"/>
              <a:t>Roll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6EB69-145E-B94A-8564-C048FBE958A7}"/>
              </a:ext>
            </a:extLst>
          </p:cNvPr>
          <p:cNvSpPr txBox="1"/>
          <p:nvPr/>
        </p:nvSpPr>
        <p:spPr>
          <a:xfrm>
            <a:off x="6134557" y="1387188"/>
            <a:ext cx="407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2D</a:t>
            </a:r>
            <a:r>
              <a:rPr lang="zh-CN" altLang="en-US" sz="2400" dirty="0"/>
              <a:t> </a:t>
            </a:r>
            <a:r>
              <a:rPr lang="en-US" altLang="zh-CN" sz="2400" dirty="0"/>
              <a:t>Diffusion</a:t>
            </a:r>
            <a:r>
              <a:rPr lang="zh-CN" altLang="en-US" sz="2400" dirty="0"/>
              <a:t> </a:t>
            </a:r>
            <a:r>
              <a:rPr lang="en-US" altLang="zh-CN" sz="2400" dirty="0"/>
              <a:t>Maps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Swiss</a:t>
            </a:r>
            <a:r>
              <a:rPr lang="zh-CN" altLang="en-US" sz="2400" dirty="0"/>
              <a:t> </a:t>
            </a:r>
            <a:r>
              <a:rPr lang="en-US" altLang="zh-CN" sz="2400" dirty="0"/>
              <a:t>Roll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584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43" y="5252544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29" y="1690688"/>
            <a:ext cx="7337755" cy="28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89" y="1791711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7573" y="704740"/>
            <a:ext cx="26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1d:</a:t>
            </a:r>
            <a:r>
              <a:rPr lang="zh-CN" altLang="en-US" dirty="0"/>
              <a:t> </a:t>
            </a:r>
            <a:r>
              <a:rPr lang="en-US" dirty="0"/>
              <a:t>Opening of mouth</a:t>
            </a:r>
          </a:p>
          <a:p>
            <a:r>
              <a:rPr lang="en-US" altLang="zh-CN" dirty="0"/>
              <a:t>1d:</a:t>
            </a:r>
            <a:r>
              <a:rPr lang="zh-CN" altLang="en-US" dirty="0"/>
              <a:t> </a:t>
            </a:r>
            <a:r>
              <a:rPr lang="en-US" dirty="0"/>
              <a:t>portion of teeth</a:t>
            </a:r>
            <a:r>
              <a:rPr lang="zh-CN" altLang="en-US" dirty="0"/>
              <a:t> </a:t>
            </a:r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286412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7478-4C93-FE43-975C-C724777D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5224-F7B6-2F4B-A48C-004C7AB2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the gamma parameter on the swiss roll </a:t>
            </a:r>
          </a:p>
          <a:p>
            <a:r>
              <a:rPr lang="en-US" dirty="0"/>
              <a:t>Try to change the kernel type on the swiss roll, what works best?</a:t>
            </a:r>
          </a:p>
          <a:p>
            <a:r>
              <a:rPr lang="en-US" dirty="0"/>
              <a:t>Try to create a dataset that is better separated with KPCA</a:t>
            </a:r>
          </a:p>
        </p:txBody>
      </p:sp>
    </p:spTree>
    <p:extLst>
      <p:ext uri="{BB962C8B-B14F-4D97-AF65-F5344CB8AC3E}">
        <p14:creationId xmlns:p14="http://schemas.microsoft.com/office/powerpoint/2010/main" val="658409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786C-CFE1-7147-88BC-A2584B64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FB16-E4B7-6145-91AD-AFF5F4A6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graph with differences in density </a:t>
            </a:r>
          </a:p>
          <a:p>
            <a:r>
              <a:rPr lang="en-US" dirty="0"/>
              <a:t>Encode the affinity/adjacency matrix</a:t>
            </a:r>
          </a:p>
          <a:p>
            <a:r>
              <a:rPr lang="en-US" dirty="0"/>
              <a:t>Markov normalize</a:t>
            </a:r>
          </a:p>
          <a:p>
            <a:r>
              <a:rPr lang="en-US" dirty="0"/>
              <a:t>Try diffusing and see how probabilities change</a:t>
            </a:r>
          </a:p>
        </p:txBody>
      </p:sp>
    </p:spTree>
    <p:extLst>
      <p:ext uri="{BB962C8B-B14F-4D97-AF65-F5344CB8AC3E}">
        <p14:creationId xmlns:p14="http://schemas.microsoft.com/office/powerpoint/2010/main" val="51214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Distance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5666661"/>
            <a:ext cx="8122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 in the diffusion embedding is diffusion distance </a:t>
            </a:r>
          </a:p>
          <a:p>
            <a:r>
              <a:rPr lang="en-US" dirty="0"/>
              <a:t>Diffusion distance can be interpreted as the overall difference in walking </a:t>
            </a:r>
            <a:r>
              <a:rPr lang="en-US" dirty="0" err="1"/>
              <a:t>probabilites</a:t>
            </a:r>
            <a:endParaRPr lang="en-US" dirty="0"/>
          </a:p>
          <a:p>
            <a:r>
              <a:rPr lang="en-US" dirty="0"/>
              <a:t>after t steps when starting out in point x vs point 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34765"/>
            <a:ext cx="9144000" cy="279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3515" y="4767182"/>
                <a:ext cx="4177015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is-I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𝑀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𝑀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is-I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515" y="4767182"/>
                <a:ext cx="4177015" cy="563680"/>
              </a:xfrm>
              <a:prstGeom prst="rect">
                <a:avLst/>
              </a:prstGeom>
              <a:blipFill>
                <a:blip r:embed="rId3"/>
                <a:stretch>
                  <a:fillRect l="-3333" t="-48889" b="-10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Diffusion Distance is Robust to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88" y="2572999"/>
            <a:ext cx="25400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13" y="2572999"/>
            <a:ext cx="2527300" cy="204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52037" y="5171493"/>
            <a:ext cx="19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Geodesic Distance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8674" y="5171493"/>
            <a:ext cx="188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Diffusion Distance</a:t>
            </a:r>
          </a:p>
        </p:txBody>
      </p:sp>
    </p:spTree>
    <p:extLst>
      <p:ext uri="{BB962C8B-B14F-4D97-AF65-F5344CB8AC3E}">
        <p14:creationId xmlns:p14="http://schemas.microsoft.com/office/powerpoint/2010/main" val="24937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4306"/>
          <a:stretch/>
        </p:blipFill>
        <p:spPr>
          <a:xfrm>
            <a:off x="38429" y="1353300"/>
            <a:ext cx="5899006" cy="428864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6756" y="112008"/>
            <a:ext cx="8229600" cy="1143000"/>
          </a:xfrm>
        </p:spPr>
        <p:txBody>
          <a:bodyPr/>
          <a:lstStyle/>
          <a:p>
            <a:r>
              <a:rPr lang="en-US" dirty="0"/>
              <a:t>Diffusion Map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1" y="3453512"/>
            <a:ext cx="2130746" cy="378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94" y="4746772"/>
            <a:ext cx="2182973" cy="318499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72D68AD-09CD-D506-3022-2EF2A1C91FDC}"/>
              </a:ext>
            </a:extLst>
          </p:cNvPr>
          <p:cNvSpPr/>
          <p:nvPr/>
        </p:nvSpPr>
        <p:spPr>
          <a:xfrm>
            <a:off x="8525211" y="4616797"/>
            <a:ext cx="242290" cy="388336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76BC4-E67A-D1EB-EB4A-D1E82671819B}"/>
              </a:ext>
            </a:extLst>
          </p:cNvPr>
          <p:cNvSpPr txBox="1"/>
          <p:nvPr/>
        </p:nvSpPr>
        <p:spPr>
          <a:xfrm>
            <a:off x="6529638" y="5411722"/>
            <a:ext cx="2990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Eigendecompos</a:t>
            </a:r>
            <a:r>
              <a:rPr lang="en-US" altLang="zh-CN" sz="1400" dirty="0"/>
              <a:t>ition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M</a:t>
            </a:r>
            <a:r>
              <a:rPr lang="en-US" altLang="zh-CN" sz="1400" baseline="30000" dirty="0"/>
              <a:t>t</a:t>
            </a:r>
            <a:r>
              <a:rPr lang="en-US" sz="1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48F18-A03D-C5D6-5436-2DDD9553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09" y="5183112"/>
            <a:ext cx="11303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09E680-7CF7-A360-0BBE-97E0D3AB9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04" y="1662210"/>
            <a:ext cx="917013" cy="1020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987DD-AC27-E932-D245-78D02A7A9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056" y="3058529"/>
            <a:ext cx="1112401" cy="1070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3706A-017C-1111-8DA5-8439AB6B08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03" b="9371"/>
          <a:stretch/>
        </p:blipFill>
        <p:spPr>
          <a:xfrm>
            <a:off x="4145446" y="4406344"/>
            <a:ext cx="1369981" cy="1142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F8D6BA-E4A0-873C-77C4-042B6E09FCDA}"/>
              </a:ext>
            </a:extLst>
          </p:cNvPr>
          <p:cNvSpPr txBox="1"/>
          <p:nvPr/>
        </p:nvSpPr>
        <p:spPr>
          <a:xfrm>
            <a:off x="6488152" y="5125286"/>
            <a:ext cx="2085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VI</a:t>
            </a:r>
            <a:r>
              <a:rPr lang="zh-CN" altLang="en-US" sz="1400" dirty="0"/>
              <a:t> </a:t>
            </a:r>
            <a:r>
              <a:rPr lang="en-US" altLang="zh-CN" sz="1400" dirty="0"/>
              <a:t>Calculate</a:t>
            </a:r>
            <a:r>
              <a:rPr lang="zh-CN" altLang="en-US" sz="1400" dirty="0"/>
              <a:t> </a:t>
            </a:r>
            <a:r>
              <a:rPr lang="en-US" altLang="zh-CN" sz="1400" dirty="0"/>
              <a:t>diffusion</a:t>
            </a:r>
            <a:r>
              <a:rPr lang="zh-CN" altLang="en-US" sz="1400" dirty="0"/>
              <a:t> </a:t>
            </a:r>
            <a:r>
              <a:rPr lang="en-US" altLang="zh-CN" sz="1400" dirty="0"/>
              <a:t>map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88E057-7223-35ED-282E-3DE3B6DA8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97" y="3454969"/>
            <a:ext cx="1641866" cy="391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0421B7-1B22-4FD6-52C6-5FED9DA2C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597" y="4771967"/>
            <a:ext cx="1661732" cy="370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AA768-F53F-7133-482F-AF3E673535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9638" y="5661706"/>
            <a:ext cx="2043828" cy="692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1C543A-DFF2-3880-59DC-725789987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4774" y="5434801"/>
            <a:ext cx="1247902" cy="654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6B6B741-FE69-B67A-CE36-8AB2C004DDB2}"/>
              </a:ext>
            </a:extLst>
          </p:cNvPr>
          <p:cNvSpPr/>
          <p:nvPr/>
        </p:nvSpPr>
        <p:spPr>
          <a:xfrm>
            <a:off x="6184638" y="5065271"/>
            <a:ext cx="5279481" cy="128925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F3EA2-B50B-F649-E34C-3FFD3CE62E36}"/>
              </a:ext>
            </a:extLst>
          </p:cNvPr>
          <p:cNvSpPr txBox="1"/>
          <p:nvPr/>
        </p:nvSpPr>
        <p:spPr>
          <a:xfrm>
            <a:off x="3101314" y="2781530"/>
            <a:ext cx="115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Distance</a:t>
            </a:r>
            <a:r>
              <a:rPr lang="zh-CN" altLang="en-US" sz="1200" dirty="0"/>
              <a:t> </a:t>
            </a:r>
            <a:r>
              <a:rPr lang="en-US" altLang="zh-CN" sz="1200" dirty="0"/>
              <a:t>matrix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0BF5F-6690-9334-077D-4F1C36332531}"/>
              </a:ext>
            </a:extLst>
          </p:cNvPr>
          <p:cNvSpPr txBox="1"/>
          <p:nvPr/>
        </p:nvSpPr>
        <p:spPr>
          <a:xfrm>
            <a:off x="2940713" y="4365047"/>
            <a:ext cx="1057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affinity</a:t>
            </a:r>
            <a:r>
              <a:rPr lang="zh-CN" altLang="en-US" sz="1200" dirty="0"/>
              <a:t> </a:t>
            </a:r>
            <a:r>
              <a:rPr lang="en-US" altLang="zh-CN" sz="1200" dirty="0"/>
              <a:t>matrix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F2ACE-1C86-B1E6-20A4-AFFF6D04A3F1}"/>
              </a:ext>
            </a:extLst>
          </p:cNvPr>
          <p:cNvSpPr txBox="1"/>
          <p:nvPr/>
        </p:nvSpPr>
        <p:spPr>
          <a:xfrm>
            <a:off x="2866301" y="5384707"/>
            <a:ext cx="109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Markov</a:t>
            </a:r>
            <a:r>
              <a:rPr lang="zh-CN" altLang="en-US" sz="1200" dirty="0"/>
              <a:t> </a:t>
            </a:r>
            <a:r>
              <a:rPr lang="en-US" altLang="zh-CN" sz="1200" dirty="0"/>
              <a:t>matrix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E0988C-5F5C-56FF-6F3F-6039250A858D}"/>
              </a:ext>
            </a:extLst>
          </p:cNvPr>
          <p:cNvGrpSpPr/>
          <p:nvPr/>
        </p:nvGrpSpPr>
        <p:grpSpPr>
          <a:xfrm>
            <a:off x="5666610" y="3106327"/>
            <a:ext cx="6020113" cy="1527998"/>
            <a:chOff x="5605989" y="2855269"/>
            <a:chExt cx="6020113" cy="1527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179F1-029F-1CBB-4E9C-08338397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5989" y="2855269"/>
              <a:ext cx="6020113" cy="152799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EBF6D0-0905-6EB8-A39D-3340EFCD2937}"/>
                </a:ext>
              </a:extLst>
            </p:cNvPr>
            <p:cNvSpPr txBox="1"/>
            <p:nvPr/>
          </p:nvSpPr>
          <p:spPr>
            <a:xfrm>
              <a:off x="8383653" y="311903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Powered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Markov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matrix</a:t>
              </a:r>
              <a:endParaRPr 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5B267-AFB5-68C6-6EF8-6754E4809317}"/>
                </a:ext>
              </a:extLst>
            </p:cNvPr>
            <p:cNvSpPr txBox="1"/>
            <p:nvPr/>
          </p:nvSpPr>
          <p:spPr>
            <a:xfrm>
              <a:off x="10015491" y="2978068"/>
              <a:ext cx="1146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Manifold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distance</a:t>
              </a:r>
              <a:r>
                <a:rPr lang="zh-CN" altLang="en-US" sz="1000" dirty="0"/>
                <a:t> </a:t>
              </a:r>
              <a:endParaRPr lang="en-US" altLang="zh-CN" sz="1000" dirty="0"/>
            </a:p>
            <a:p>
              <a:r>
                <a:rPr lang="en-US" altLang="zh-CN" sz="1000" dirty="0"/>
                <a:t>is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preserved</a:t>
              </a:r>
              <a:endParaRPr lang="en-US" sz="10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A3101EA-7ADA-0683-8587-383979F7D3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1335" y="1430400"/>
            <a:ext cx="5773500" cy="1379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7BA60-4955-71B2-DFC5-87FF061FC2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6066" y="2060362"/>
            <a:ext cx="1958208" cy="547940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5A99B9FE-769E-DD9D-05AF-A07078E0AA10}"/>
              </a:ext>
            </a:extLst>
          </p:cNvPr>
          <p:cNvSpPr/>
          <p:nvPr/>
        </p:nvSpPr>
        <p:spPr>
          <a:xfrm>
            <a:off x="8646356" y="2843827"/>
            <a:ext cx="242290" cy="388336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9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835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635" y="1986599"/>
            <a:ext cx="7090801" cy="4349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F2553-D240-0C4E-891B-050E2928F58D}"/>
              </a:ext>
            </a:extLst>
          </p:cNvPr>
          <p:cNvSpPr txBox="1"/>
          <p:nvPr/>
        </p:nvSpPr>
        <p:spPr>
          <a:xfrm>
            <a:off x="3162889" y="1470212"/>
            <a:ext cx="2933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compute distance matrix 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92326-370B-7E4A-81EF-8BDC0B29CEFF}"/>
              </a:ext>
            </a:extLst>
          </p:cNvPr>
          <p:cNvSpPr/>
          <p:nvPr/>
        </p:nvSpPr>
        <p:spPr>
          <a:xfrm>
            <a:off x="7407416" y="1470212"/>
            <a:ext cx="2948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2"/>
            </a:pP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compute affinity matrix A</a:t>
            </a:r>
            <a:endParaRPr lang="en-US" b="0" i="0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5B607-888A-F341-A674-8CDC7E0DF940}"/>
              </a:ext>
            </a:extLst>
          </p:cNvPr>
          <p:cNvSpPr/>
          <p:nvPr/>
        </p:nvSpPr>
        <p:spPr>
          <a:xfrm>
            <a:off x="3275516" y="3976705"/>
            <a:ext cx="4131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compute </a:t>
            </a:r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</a:rPr>
              <a:t>Powered</a:t>
            </a:r>
            <a:r>
              <a:rPr lang="zh-CN" alt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Markov matrix P</a:t>
            </a:r>
            <a:r>
              <a:rPr lang="zh-CN" alt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aseline="30000" dirty="0">
                <a:solidFill>
                  <a:srgbClr val="FF0000"/>
                </a:solidFill>
                <a:latin typeface="Helvetica Neue" panose="02000503000000020004" pitchFamily="2" charset="0"/>
              </a:rPr>
              <a:t>t</a:t>
            </a:r>
            <a:endParaRPr lang="en-US" b="0" i="0" baseline="30000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B754F-1024-C14D-9EA3-BE40A342C9F3}"/>
              </a:ext>
            </a:extLst>
          </p:cNvPr>
          <p:cNvSpPr/>
          <p:nvPr/>
        </p:nvSpPr>
        <p:spPr>
          <a:xfrm>
            <a:off x="7433463" y="4010982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</a:rPr>
              <a:t>4.</a:t>
            </a:r>
            <a:r>
              <a:rPr lang="zh-CN" alt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</a:rPr>
              <a:t>compute diffusion maps</a:t>
            </a:r>
            <a:endParaRPr lang="en-US" b="0" i="0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8733" y="383888"/>
            <a:ext cx="10515600" cy="1325563"/>
          </a:xfrm>
        </p:spPr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9883" y="5848071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14603" y="5750897"/>
                <a:ext cx="246811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i="1">
                          <a:latin typeface="Cambria Math" charset="0"/>
                        </a:rPr>
                        <m:t>||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03" y="5750897"/>
                <a:ext cx="2468112" cy="563680"/>
              </a:xfrm>
              <a:prstGeom prst="rect">
                <a:avLst/>
              </a:prstGeom>
              <a:blipFill>
                <a:blip r:embed="rId4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9429DE1-456F-134C-A879-82CB6EA95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481" y="2255292"/>
            <a:ext cx="2447637" cy="302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00D9A-E4D4-9441-88F7-1B05176C9660}"/>
              </a:ext>
            </a:extLst>
          </p:cNvPr>
          <p:cNvSpPr txBox="1"/>
          <p:nvPr/>
        </p:nvSpPr>
        <p:spPr>
          <a:xfrm>
            <a:off x="3014133" y="218440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Swiss</a:t>
            </a:r>
            <a:r>
              <a:rPr lang="zh-CN" altLang="en-US" dirty="0"/>
              <a:t> </a:t>
            </a:r>
            <a:r>
              <a:rPr lang="en-US" altLang="zh-CN" dirty="0"/>
              <a:t>Roll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CFAA1-3216-8A42-966D-A3CABB81C32C}"/>
              </a:ext>
            </a:extLst>
          </p:cNvPr>
          <p:cNvSpPr txBox="1"/>
          <p:nvPr/>
        </p:nvSpPr>
        <p:spPr>
          <a:xfrm>
            <a:off x="8948170" y="2221425"/>
            <a:ext cx="1523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Heatmap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199" y="27665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7640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1105" y="1415391"/>
            <a:ext cx="292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9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6599" y="5732846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exp</m:t>
                    </m:r>
                    <m:r>
                      <a:rPr lang="en-US" i="1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99" y="5732846"/>
                <a:ext cx="2636812" cy="450573"/>
              </a:xfrm>
              <a:prstGeom prst="rect">
                <a:avLst/>
              </a:prstGeom>
              <a:blipFill>
                <a:blip r:embed="rId5"/>
                <a:stretch>
                  <a:fillRect l="-2885" r="-432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53E0C0C-A6D7-3648-8CF0-B351C813E7FB}"/>
              </a:ext>
            </a:extLst>
          </p:cNvPr>
          <p:cNvSpPr txBox="1"/>
          <p:nvPr/>
        </p:nvSpPr>
        <p:spPr>
          <a:xfrm>
            <a:off x="3048141" y="1353836"/>
            <a:ext cx="1523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Heatmap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310466" y="37744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Powered Markov 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10466" y="377444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89" y="2563704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806" y="1731126"/>
            <a:ext cx="1523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Heatmap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5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30233" y="5664636"/>
                <a:ext cx="3621376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33" y="5664636"/>
                <a:ext cx="3621376" cy="629724"/>
              </a:xfrm>
              <a:prstGeom prst="rect">
                <a:avLst/>
              </a:prstGeom>
              <a:blipFill>
                <a:blip r:embed="rId6"/>
                <a:stretch>
                  <a:fillRect l="-1748" t="-784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407883-F1E6-0749-849E-F19BA5B433F2}"/>
              </a:ext>
            </a:extLst>
          </p:cNvPr>
          <p:cNvSpPr txBox="1"/>
          <p:nvPr/>
        </p:nvSpPr>
        <p:spPr>
          <a:xfrm>
            <a:off x="6689505" y="1762747"/>
            <a:ext cx="292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620</Words>
  <Application>Microsoft Macintosh PowerPoint</Application>
  <PresentationFormat>Widescreen</PresentationFormat>
  <Paragraphs>187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Book</vt:lpstr>
      <vt:lpstr>Calibri</vt:lpstr>
      <vt:lpstr>Calibri Light</vt:lpstr>
      <vt:lpstr>Cambria Math</vt:lpstr>
      <vt:lpstr>Helvetica Neue</vt:lpstr>
      <vt:lpstr>Office Theme</vt:lpstr>
      <vt:lpstr>Diffusion Maps </vt:lpstr>
      <vt:lpstr>Euclidean Distance is Misleading</vt:lpstr>
      <vt:lpstr>Diffusion Distance</vt:lpstr>
      <vt:lpstr>Diffusion Distance is Robust to Noise</vt:lpstr>
      <vt:lpstr>Diffusion Map Algorithm</vt:lpstr>
      <vt:lpstr>Diffusion Maps</vt:lpstr>
      <vt:lpstr>Distance Matrix</vt:lpstr>
      <vt:lpstr>Affinity Matrix</vt:lpstr>
      <vt:lpstr>Powered Markov Matrix P^t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Diffusion Operator</vt:lpstr>
      <vt:lpstr>DM = Eigenvectors of Markov Matrix</vt:lpstr>
      <vt:lpstr>Diffusion Maps = weighted right eigenvectors </vt:lpstr>
      <vt:lpstr>Powering: Spectral View</vt:lpstr>
      <vt:lpstr>Markov Chain questions?</vt:lpstr>
      <vt:lpstr>Uncoiling the space</vt:lpstr>
      <vt:lpstr>Lips Dataset: Spoken Digits of One</vt:lpstr>
      <vt:lpstr>Lips Manifold is in 2D</vt:lpstr>
      <vt:lpstr>Exercises</vt:lpstr>
      <vt:lpstr>Exercise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Maps </dc:title>
  <dc:creator>Krishnaswamy, Smita</dc:creator>
  <cp:lastModifiedBy>Wenxin Xu</cp:lastModifiedBy>
  <cp:revision>55</cp:revision>
  <dcterms:created xsi:type="dcterms:W3CDTF">2021-09-27T21:00:04Z</dcterms:created>
  <dcterms:modified xsi:type="dcterms:W3CDTF">2023-03-09T01:56:39Z</dcterms:modified>
</cp:coreProperties>
</file>